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7" r:id="rId5"/>
    <p:sldId id="269" r:id="rId6"/>
    <p:sldId id="274" r:id="rId7"/>
    <p:sldId id="259" r:id="rId8"/>
    <p:sldId id="258" r:id="rId9"/>
    <p:sldId id="266" r:id="rId10"/>
    <p:sldId id="267" r:id="rId11"/>
    <p:sldId id="273" r:id="rId12"/>
    <p:sldId id="262" r:id="rId13"/>
    <p:sldId id="265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1FEE6B-8535-BA37-3F97-B4B977BB0BED}" name="Matt Phillips" initials="MP" userId="Matt Phillips" providerId="None"/>
  <p188:author id="{2A8FA0B4-7649-C526-F9D7-648338EECAF0}" name="Matt Phillips" initials="MP" userId="S::matt.phillips@opr.ca.gov::6c1ba28f-780b-4cce-89fb-0ef6a055e2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5B21"/>
    <a:srgbClr val="AC3C69"/>
    <a:srgbClr val="FFE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72"/>
    <p:restoredTop sz="95777" autoAdjust="0"/>
  </p:normalViewPr>
  <p:slideViewPr>
    <p:cSldViewPr snapToGrid="0">
      <p:cViewPr varScale="1">
        <p:scale>
          <a:sx n="73" d="100"/>
          <a:sy n="73" d="100"/>
        </p:scale>
        <p:origin x="2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981EB-8943-8B4C-B5B8-676B2216912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A19E8-D2D7-5840-8EAE-3EB75823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4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Come back to the intention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19E8-D2D7-5840-8EAE-3EB7582336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39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Timeline: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19E8-D2D7-5840-8EAE-3EB7582336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3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know that federal funders are looking for this deep community engagement and capacity building… makes our regions really competitive for this money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19E8-D2D7-5840-8EAE-3EB7582336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8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opportunity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19E8-D2D7-5840-8EAE-3EB7582336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05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opportunity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19E8-D2D7-5840-8EAE-3EB7582336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04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know that federal funders are looking for this deep community engagement and capacity building… makes our regions really competitive for this money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19E8-D2D7-5840-8EAE-3EB7582336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28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Our two data points here.</a:t>
            </a:r>
          </a:p>
          <a:p>
            <a:pPr marL="0" indent="0">
              <a:buNone/>
            </a:pPr>
            <a:r>
              <a:rPr lang="en-US" dirty="0"/>
              <a:t>Pilot projects: only $39 million</a:t>
            </a:r>
          </a:p>
          <a:p>
            <a:pPr marL="0" indent="0">
              <a:buNone/>
            </a:pPr>
            <a:r>
              <a:rPr lang="en-US" dirty="0"/>
              <a:t>Not a large enough qualified pool of projects to dispense all funding</a:t>
            </a:r>
          </a:p>
          <a:p>
            <a:pPr marL="0" indent="0">
              <a:buNone/>
            </a:pPr>
            <a:r>
              <a:rPr lang="en-US" dirty="0"/>
              <a:t>Report: no pipeline of projects in DAC communities (Louise at UC Berkeley)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Given the circumstances, our objective is to have all of our strategies on the table - </a:t>
            </a:r>
          </a:p>
          <a:p>
            <a:pPr marL="0" indent="0">
              <a:buNone/>
            </a:pPr>
            <a:r>
              <a:rPr lang="en-US" dirty="0"/>
              <a:t>So we want to make sure that as we are progressing in this process, we are positioning regions to pursue these near term funding opportunities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19E8-D2D7-5840-8EAE-3EB7582336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78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opportunity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19E8-D2D7-5840-8EAE-3EB7582336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34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opportunity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19E8-D2D7-5840-8EAE-3EB7582336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39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Overarching timeline &amp;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19E8-D2D7-5840-8EAE-3EB7582336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4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01C1-C0BE-C374-B122-5D01E1100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8518F-A531-A090-0391-91FC64215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71B41-6B3E-C2B0-8F7E-3D608EC40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C1E9-1FED-564D-8304-485B6F1D824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A155C-77C8-50F5-38C6-96240EA62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9063D-78E5-768F-5D7C-9B135495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06E4-F7E8-A244-B539-9E2C73AD0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9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59181-E515-651B-70C6-DFF931C8C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7A0C9-7432-412E-1CA9-5185797B2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5519C-CEB9-4B32-D580-B7DB6301F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C1E9-1FED-564D-8304-485B6F1D824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862BC-5830-0B48-C778-5E65680E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DBEB8-F37D-ADA1-AF32-86DB233A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06E4-F7E8-A244-B539-9E2C73AD0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6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560977-25E5-F232-06DD-930451ED7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DE36F-A168-C8EF-375C-0AF4744C4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C513A-B7F8-4E8C-8772-BCD69FE3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C1E9-1FED-564D-8304-485B6F1D824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EED37-80F7-38C2-340D-832AE5C6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CF161-A414-B8A5-AA3D-3FE585BB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06E4-F7E8-A244-B539-9E2C73AD0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6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2217A-1E59-32A2-FC37-F9B312E2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F090D-85E1-0958-1BFB-9A0386E89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E2D87-6700-0AC5-C272-056CF128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C1E9-1FED-564D-8304-485B6F1D824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017AC-7D39-38F1-9E95-9E207CD08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9302C-3E20-A62D-0794-BB8A9668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06E4-F7E8-A244-B539-9E2C73AD0C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91CA8E-C12B-64D1-C028-41C35DDE5A27}"/>
              </a:ext>
            </a:extLst>
          </p:cNvPr>
          <p:cNvSpPr txBox="1"/>
          <p:nvPr userDrawn="1"/>
        </p:nvSpPr>
        <p:spPr>
          <a:xfrm>
            <a:off x="-150688" y="6083424"/>
            <a:ext cx="12484814" cy="7951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logo with a bear and mountains&#10;&#10;Description automatically generated">
            <a:extLst>
              <a:ext uri="{FF2B5EF4-FFF2-40B4-BE49-F238E27FC236}">
                <a16:creationId xmlns:a16="http://schemas.microsoft.com/office/drawing/2014/main" id="{5B535334-7430-50C0-FCEE-A64ED40276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4880" y="6212522"/>
            <a:ext cx="501318" cy="501318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A42965F1-A060-604C-9535-57F2F3281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665" t="7739" r="8787" b="7739"/>
          <a:stretch/>
        </p:blipFill>
        <p:spPr>
          <a:xfrm>
            <a:off x="11118844" y="6217211"/>
            <a:ext cx="501318" cy="496629"/>
          </a:xfrm>
          <a:prstGeom prst="ellipse">
            <a:avLst/>
          </a:prstGeom>
        </p:spPr>
      </p:pic>
      <p:pic>
        <p:nvPicPr>
          <p:cNvPr id="10" name="Picture 9" descr="A logo with a sun and buildings&#10;&#10;Description automatically generated">
            <a:extLst>
              <a:ext uri="{FF2B5EF4-FFF2-40B4-BE49-F238E27FC236}">
                <a16:creationId xmlns:a16="http://schemas.microsoft.com/office/drawing/2014/main" id="{8C7E2705-CE8E-65FB-3CB1-2EA12E2143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90916" y="6212522"/>
            <a:ext cx="501318" cy="50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1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B3666-C015-B611-316C-0A43EBDD4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A79D0-7CD2-B212-5F67-1AE5FEBB2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22C82-C5FD-A170-AEBC-06CABAA43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C1E9-1FED-564D-8304-485B6F1D824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C1A62-3535-5431-F933-95BBCB7C8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E804E-450C-0CC6-855E-8353F37A1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06E4-F7E8-A244-B539-9E2C73AD0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2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BD5FE-102B-8CB4-060C-868873A52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C8371-714E-8A42-4BE8-8220E9D7F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F9A77-65DC-6606-FDCB-64EF6B7DA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4BB45-2D02-B8B0-4FAB-0FEA000FB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C1E9-1FED-564D-8304-485B6F1D824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C77BD-26AE-6E62-A8C4-669FA0984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3872A-5BE9-B8B2-2F98-DF3A40F5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06E4-F7E8-A244-B539-9E2C73AD0C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9360B8-F724-BC05-A47A-7972314BDA2A}"/>
              </a:ext>
            </a:extLst>
          </p:cNvPr>
          <p:cNvSpPr txBox="1"/>
          <p:nvPr userDrawn="1"/>
        </p:nvSpPr>
        <p:spPr>
          <a:xfrm>
            <a:off x="-150688" y="6083424"/>
            <a:ext cx="12484814" cy="7951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A logo with a bear and mountains&#10;&#10;Description automatically generated">
            <a:extLst>
              <a:ext uri="{FF2B5EF4-FFF2-40B4-BE49-F238E27FC236}">
                <a16:creationId xmlns:a16="http://schemas.microsoft.com/office/drawing/2014/main" id="{DBFAD752-866E-0A15-A061-2E02B21095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4880" y="6212522"/>
            <a:ext cx="501318" cy="501318"/>
          </a:xfrm>
          <a:prstGeom prst="rect">
            <a:avLst/>
          </a:prstGeom>
        </p:spPr>
      </p:pic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69B3C438-F7BE-4764-9621-2C81B38C7F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665" t="7739" r="8787" b="7739"/>
          <a:stretch/>
        </p:blipFill>
        <p:spPr>
          <a:xfrm>
            <a:off x="11118844" y="6217211"/>
            <a:ext cx="501318" cy="496629"/>
          </a:xfrm>
          <a:prstGeom prst="ellipse">
            <a:avLst/>
          </a:prstGeom>
        </p:spPr>
      </p:pic>
      <p:pic>
        <p:nvPicPr>
          <p:cNvPr id="11" name="Picture 10" descr="A logo with a sun and buildings&#10;&#10;Description automatically generated">
            <a:extLst>
              <a:ext uri="{FF2B5EF4-FFF2-40B4-BE49-F238E27FC236}">
                <a16:creationId xmlns:a16="http://schemas.microsoft.com/office/drawing/2014/main" id="{3E3C3971-B87E-BCC1-A6CE-A8ED53D7FF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90916" y="6212522"/>
            <a:ext cx="501318" cy="50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3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B7DFD-C446-89C1-809A-017A56AEC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8F447-D383-2E34-089A-286FF841D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C6711-CA10-ADF5-0ACC-B759CE75A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350FB-98A3-306F-4557-4DC7444AF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31684A-2EEE-9ADB-D07F-781F87E57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6A8A9-E30B-DA9A-6B50-582F97F84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C1E9-1FED-564D-8304-485B6F1D824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EAE0F1-00D2-30E7-44AF-DE90C1BEA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D0C22C-40C4-6702-0039-5B984FB8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06E4-F7E8-A244-B539-9E2C73AD0C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8C88F-9142-D2E3-A393-F36BB68298A7}"/>
              </a:ext>
            </a:extLst>
          </p:cNvPr>
          <p:cNvSpPr txBox="1"/>
          <p:nvPr userDrawn="1"/>
        </p:nvSpPr>
        <p:spPr>
          <a:xfrm>
            <a:off x="-150688" y="6083424"/>
            <a:ext cx="12484814" cy="7951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A logo with a bear and mountains&#10;&#10;Description automatically generated">
            <a:extLst>
              <a:ext uri="{FF2B5EF4-FFF2-40B4-BE49-F238E27FC236}">
                <a16:creationId xmlns:a16="http://schemas.microsoft.com/office/drawing/2014/main" id="{E8C8B0F7-38A1-2765-5A0E-CD64258D0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4880" y="6212522"/>
            <a:ext cx="501318" cy="501318"/>
          </a:xfrm>
          <a:prstGeom prst="rect">
            <a:avLst/>
          </a:prstGeom>
        </p:spPr>
      </p:pic>
      <p:pic>
        <p:nvPicPr>
          <p:cNvPr id="12" name="Picture 11" descr="A blue and white logo&#10;&#10;Description automatically generated">
            <a:extLst>
              <a:ext uri="{FF2B5EF4-FFF2-40B4-BE49-F238E27FC236}">
                <a16:creationId xmlns:a16="http://schemas.microsoft.com/office/drawing/2014/main" id="{1305663F-C600-C15C-FD2C-6D02AF363D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665" t="7739" r="8787" b="7739"/>
          <a:stretch/>
        </p:blipFill>
        <p:spPr>
          <a:xfrm>
            <a:off x="11118844" y="6217211"/>
            <a:ext cx="501318" cy="496629"/>
          </a:xfrm>
          <a:prstGeom prst="ellipse">
            <a:avLst/>
          </a:prstGeom>
        </p:spPr>
      </p:pic>
      <p:pic>
        <p:nvPicPr>
          <p:cNvPr id="13" name="Picture 12" descr="A logo with a sun and buildings&#10;&#10;Description automatically generated">
            <a:extLst>
              <a:ext uri="{FF2B5EF4-FFF2-40B4-BE49-F238E27FC236}">
                <a16:creationId xmlns:a16="http://schemas.microsoft.com/office/drawing/2014/main" id="{C237A859-68E2-6BE6-79C2-B7054FABDB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90916" y="6212522"/>
            <a:ext cx="501318" cy="50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9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E9D9A-8B5F-CC8C-E5AE-22F28357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D7BBF6-BFE3-18E0-BAA7-BD0F3D1DA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C1E9-1FED-564D-8304-485B6F1D824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A879A-A1BA-57DD-297F-E612F9D4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EB8092-E011-4F62-3519-08731677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06E4-F7E8-A244-B539-9E2C73AD0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6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50CD6-E13B-45AB-8F1B-C649EE385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C1E9-1FED-564D-8304-485B6F1D824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92479-1AD6-12C3-F181-F05527B2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13B07-E41A-8126-7605-7B4B6857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06E4-F7E8-A244-B539-9E2C73AD0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5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F3CB-6BB7-5A2B-5CEE-D386F975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0125E-DCD5-78C0-3561-BE3D9B6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25A8B-2545-7B7E-B015-2F45A84F6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AF389-402B-F5DF-7A0C-E2F8A2DC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C1E9-1FED-564D-8304-485B6F1D824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4BF2B-66E4-3111-7E6E-C0B2AE274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D08AA-7F9B-AC9A-19E1-CC52C70AD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06E4-F7E8-A244-B539-9E2C73AD0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7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70E27-F319-5396-8A59-E47B630D6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BAAA3A-EA0F-DD34-6A17-5E86FC22FC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04BA8-EAC2-DADE-9F66-4104042D1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8EBD6-F7FB-F614-B227-F15AE853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C1E9-1FED-564D-8304-485B6F1D824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D04F6-A02E-0B1B-65A6-382056709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37515-CDA3-240E-3565-534C1FED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06E4-F7E8-A244-B539-9E2C73AD0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7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629319-F656-AE4E-1874-A8D4F49B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5ED19-3BC8-3332-E92A-0AD009DD8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6513E-4314-E6A4-8FD7-291937098A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C1E9-1FED-564D-8304-485B6F1D824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34338-E54A-53E3-15D7-12D4F4421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E43DF-7E3B-AEB2-5048-5892438FF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906E4-F7E8-A244-B539-9E2C73AD0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5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ant Sequoias and Redwoods: The Largest and Tallest Trees | Live Science">
            <a:extLst>
              <a:ext uri="{FF2B5EF4-FFF2-40B4-BE49-F238E27FC236}">
                <a16:creationId xmlns:a16="http://schemas.microsoft.com/office/drawing/2014/main" id="{C9DCB5D4-E654-8052-7766-A407E963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809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904F22-59F5-C19E-FA69-1DA3F4EE51DA}"/>
              </a:ext>
            </a:extLst>
          </p:cNvPr>
          <p:cNvSpPr txBox="1"/>
          <p:nvPr/>
        </p:nvSpPr>
        <p:spPr>
          <a:xfrm>
            <a:off x="-1" y="0"/>
            <a:ext cx="12191999" cy="7327557"/>
          </a:xfrm>
          <a:prstGeom prst="rect">
            <a:avLst/>
          </a:prstGeom>
          <a:solidFill>
            <a:schemeClr val="tx1">
              <a:alpha val="30986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6B938-4875-7723-68B8-A7AA21C6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345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FFE500"/>
                </a:solidFill>
                <a:latin typeface=""/>
              </a:rPr>
              <a:t>Catalyst Predevelopment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A92F7-597A-3D33-F60A-0E7F0E7AE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84917" y="1318777"/>
            <a:ext cx="13561830" cy="5582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latin typeface="Marsden Compressed Semi" pitchFamily="2" charset="77"/>
              </a:rPr>
              <a:t>INVESTING IN INCLUSIVE REGIONAL CAPACITY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E500"/>
                </a:solidFill>
                <a:latin typeface="Marsden Compressed Semi" pitchFamily="2" charset="77"/>
              </a:rPr>
              <a:t>CATALYZING INVESTABLE COMMUNITIES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latin typeface="Marsden Compressed Semi" pitchFamily="2" charset="77"/>
              </a:rPr>
              <a:t>BRINGING COMMUNITY VISION TO LIFE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Marsden Compressed Semi" pitchFamily="2" charset="77"/>
            </a:endParaRPr>
          </a:p>
        </p:txBody>
      </p:sp>
      <p:pic>
        <p:nvPicPr>
          <p:cNvPr id="5" name="Picture 4" descr="A logo with a bear and mountains&#10;&#10;Description automatically generated">
            <a:extLst>
              <a:ext uri="{FF2B5EF4-FFF2-40B4-BE49-F238E27FC236}">
                <a16:creationId xmlns:a16="http://schemas.microsoft.com/office/drawing/2014/main" id="{609849FB-A1F5-8D82-B726-3142DC05F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9914" y="5438479"/>
            <a:ext cx="1197100" cy="1197100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DAC9B59E-29D3-9194-0B30-1ADF90EA94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65" t="7739" r="8787" b="7739"/>
          <a:stretch/>
        </p:blipFill>
        <p:spPr>
          <a:xfrm>
            <a:off x="10103013" y="5438480"/>
            <a:ext cx="1158022" cy="1147190"/>
          </a:xfrm>
          <a:prstGeom prst="ellipse">
            <a:avLst/>
          </a:prstGeom>
        </p:spPr>
      </p:pic>
      <p:pic>
        <p:nvPicPr>
          <p:cNvPr id="11" name="Picture 10" descr="A logo with a sun and buildings&#10;&#10;Description automatically generated">
            <a:extLst>
              <a:ext uri="{FF2B5EF4-FFF2-40B4-BE49-F238E27FC236}">
                <a16:creationId xmlns:a16="http://schemas.microsoft.com/office/drawing/2014/main" id="{2C83F35C-FD90-6E2C-7BE4-18AE05777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134" y="5488389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9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0C52449-3E4F-D31F-2BAF-635271FBFB5D}"/>
              </a:ext>
            </a:extLst>
          </p:cNvPr>
          <p:cNvSpPr txBox="1"/>
          <p:nvPr/>
        </p:nvSpPr>
        <p:spPr>
          <a:xfrm>
            <a:off x="826906" y="401615"/>
            <a:ext cx="6083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Marsden Compressed Semi" pitchFamily="2" charset="77"/>
              </a:rPr>
              <a:t>CERF’s three phases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DF3340-881D-F901-41E9-F461D83268AF}"/>
              </a:ext>
            </a:extLst>
          </p:cNvPr>
          <p:cNvSpPr txBox="1"/>
          <p:nvPr/>
        </p:nvSpPr>
        <p:spPr>
          <a:xfrm>
            <a:off x="934629" y="1152806"/>
            <a:ext cx="10430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"/>
              </a:rPr>
              <a:t>Creating pathways for investment that will bring </a:t>
            </a:r>
            <a:r>
              <a:rPr lang="en-US" b="1" dirty="0">
                <a:latin typeface=""/>
              </a:rPr>
              <a:t>bottom up</a:t>
            </a:r>
            <a:r>
              <a:rPr lang="en-US" dirty="0">
                <a:latin typeface=""/>
              </a:rPr>
              <a:t>, </a:t>
            </a:r>
            <a:r>
              <a:rPr lang="en-US" b="1" dirty="0">
                <a:latin typeface=""/>
              </a:rPr>
              <a:t>regionally governed </a:t>
            </a:r>
            <a:r>
              <a:rPr lang="en-US" dirty="0">
                <a:latin typeface=""/>
              </a:rPr>
              <a:t>economic blueprints to life – creating good-paying jobs, prosperous communities, and a clean energy economy</a:t>
            </a:r>
          </a:p>
        </p:txBody>
      </p:sp>
      <p:pic>
        <p:nvPicPr>
          <p:cNvPr id="13" name="Picture 12" descr="A close-up of a price tag&#10;&#10;Description automatically generated">
            <a:extLst>
              <a:ext uri="{FF2B5EF4-FFF2-40B4-BE49-F238E27FC236}">
                <a16:creationId xmlns:a16="http://schemas.microsoft.com/office/drawing/2014/main" id="{05A7F1CF-623B-7A6E-2743-595D2C257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06" y="2353451"/>
            <a:ext cx="10707682" cy="341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96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5BAF94-35EE-9259-D11C-120CBC4D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26" y="37837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Marsden Compressed Bold"/>
              </a:rPr>
              <a:t>Catalyst Timeline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627D88-EB00-CA34-FDE9-C767B1D66AF9}"/>
              </a:ext>
            </a:extLst>
          </p:cNvPr>
          <p:cNvCxnSpPr>
            <a:cxnSpLocks/>
          </p:cNvCxnSpPr>
          <p:nvPr/>
        </p:nvCxnSpPr>
        <p:spPr>
          <a:xfrm>
            <a:off x="636999" y="3226085"/>
            <a:ext cx="1029898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8CAFC74-C7C7-3D21-4ABE-96F250F1B6C1}"/>
              </a:ext>
            </a:extLst>
          </p:cNvPr>
          <p:cNvSpPr txBox="1"/>
          <p:nvPr/>
        </p:nvSpPr>
        <p:spPr>
          <a:xfrm>
            <a:off x="3221805" y="3435775"/>
            <a:ext cx="1489752" cy="7386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"/>
              </a:rPr>
              <a:t>Fall</a:t>
            </a:r>
          </a:p>
          <a:p>
            <a:pPr algn="ctr"/>
            <a:r>
              <a:rPr lang="en-US" sz="1400" dirty="0">
                <a:latin typeface=""/>
              </a:rPr>
              <a:t>Catalyst 2.0 Webinar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448F00-EAF7-993C-60DC-EC5739CD248B}"/>
              </a:ext>
            </a:extLst>
          </p:cNvPr>
          <p:cNvSpPr txBox="1"/>
          <p:nvPr/>
        </p:nvSpPr>
        <p:spPr>
          <a:xfrm>
            <a:off x="4711557" y="2447219"/>
            <a:ext cx="2149867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"/>
              </a:rPr>
              <a:t>Mid-November</a:t>
            </a:r>
          </a:p>
          <a:p>
            <a:pPr algn="ctr"/>
            <a:r>
              <a:rPr lang="en-US" sz="1400" dirty="0">
                <a:latin typeface=""/>
              </a:rPr>
              <a:t>Applications due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13F7EE-B180-4C2B-3E0C-979C7F54BEDC}"/>
              </a:ext>
            </a:extLst>
          </p:cNvPr>
          <p:cNvSpPr txBox="1"/>
          <p:nvPr/>
        </p:nvSpPr>
        <p:spPr>
          <a:xfrm>
            <a:off x="634181" y="2227162"/>
            <a:ext cx="2666144" cy="7386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"/>
              </a:rPr>
              <a:t>Early September </a:t>
            </a:r>
          </a:p>
          <a:p>
            <a:pPr algn="ctr"/>
            <a:r>
              <a:rPr lang="en-US" sz="1400" dirty="0">
                <a:latin typeface=""/>
              </a:rPr>
              <a:t>Final guidelines and notice of funding availability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C3969-A2DB-1C82-4CDE-B9A49D219634}"/>
              </a:ext>
            </a:extLst>
          </p:cNvPr>
          <p:cNvSpPr txBox="1"/>
          <p:nvPr/>
        </p:nvSpPr>
        <p:spPr>
          <a:xfrm>
            <a:off x="-150688" y="6083424"/>
            <a:ext cx="12484814" cy="7951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A logo with a bear and mountains&#10;&#10;Description automatically generated">
            <a:extLst>
              <a:ext uri="{FF2B5EF4-FFF2-40B4-BE49-F238E27FC236}">
                <a16:creationId xmlns:a16="http://schemas.microsoft.com/office/drawing/2014/main" id="{F0D1979E-A951-4620-6ECE-4FDA5059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880" y="6212522"/>
            <a:ext cx="501318" cy="501318"/>
          </a:xfrm>
          <a:prstGeom prst="rect">
            <a:avLst/>
          </a:prstGeom>
        </p:spPr>
      </p:pic>
      <p:pic>
        <p:nvPicPr>
          <p:cNvPr id="12" name="Picture 11" descr="A blue and white logo&#10;&#10;Description automatically generated">
            <a:extLst>
              <a:ext uri="{FF2B5EF4-FFF2-40B4-BE49-F238E27FC236}">
                <a16:creationId xmlns:a16="http://schemas.microsoft.com/office/drawing/2014/main" id="{78749054-BF07-AB9C-9433-C73C272D39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5" t="7739" r="8787" b="7739"/>
          <a:stretch/>
        </p:blipFill>
        <p:spPr>
          <a:xfrm>
            <a:off x="11118844" y="6217211"/>
            <a:ext cx="501318" cy="496629"/>
          </a:xfrm>
          <a:prstGeom prst="ellipse">
            <a:avLst/>
          </a:prstGeom>
        </p:spPr>
      </p:pic>
      <p:pic>
        <p:nvPicPr>
          <p:cNvPr id="13" name="Picture 12" descr="A logo with a sun and buildings&#10;&#10;Description automatically generated">
            <a:extLst>
              <a:ext uri="{FF2B5EF4-FFF2-40B4-BE49-F238E27FC236}">
                <a16:creationId xmlns:a16="http://schemas.microsoft.com/office/drawing/2014/main" id="{2A1420C3-3F3E-593F-B745-2CE9F3ABA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0916" y="6212522"/>
            <a:ext cx="501318" cy="5013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40166D-24E8-B499-5B33-4A1DA05243DC}"/>
              </a:ext>
            </a:extLst>
          </p:cNvPr>
          <p:cNvSpPr txBox="1"/>
          <p:nvPr/>
        </p:nvSpPr>
        <p:spPr>
          <a:xfrm>
            <a:off x="6898517" y="3435519"/>
            <a:ext cx="2149867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"/>
              </a:rPr>
              <a:t>May 2024</a:t>
            </a:r>
          </a:p>
          <a:p>
            <a:pPr algn="ctr"/>
            <a:r>
              <a:rPr lang="en-US" sz="1400" dirty="0">
                <a:latin typeface=""/>
              </a:rPr>
              <a:t>Awards made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10C63B-4567-AA8F-594F-6E140D89FAFD}"/>
              </a:ext>
            </a:extLst>
          </p:cNvPr>
          <p:cNvSpPr txBox="1"/>
          <p:nvPr/>
        </p:nvSpPr>
        <p:spPr>
          <a:xfrm>
            <a:off x="634181" y="3016396"/>
            <a:ext cx="11484077" cy="369332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"/>
              </a:rPr>
              <a:t>Predevelopment: September 2023-September 2026</a:t>
            </a:r>
            <a:endParaRPr lang="en-US" dirty="0">
              <a:latin typeface="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D89A99-17D6-5706-F19B-6867CB5AB51A}"/>
              </a:ext>
            </a:extLst>
          </p:cNvPr>
          <p:cNvSpPr txBox="1"/>
          <p:nvPr/>
        </p:nvSpPr>
        <p:spPr>
          <a:xfrm>
            <a:off x="0" y="1680422"/>
            <a:ext cx="9527458" cy="369332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"/>
              </a:rPr>
              <a:t>Planning Phase: March 2023-September 2024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3FD969-4761-320F-75AE-CD147449EF8B}"/>
              </a:ext>
            </a:extLst>
          </p:cNvPr>
          <p:cNvSpPr txBox="1"/>
          <p:nvPr/>
        </p:nvSpPr>
        <p:spPr>
          <a:xfrm>
            <a:off x="8743585" y="4442188"/>
            <a:ext cx="11481259" cy="369332"/>
          </a:xfrm>
          <a:prstGeom prst="homePlate">
            <a:avLst/>
          </a:prstGeom>
          <a:noFill/>
          <a:ln>
            <a:solidFill>
              <a:srgbClr val="AC3C6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C3C69"/>
                </a:solidFill>
                <a:latin typeface=""/>
              </a:rPr>
              <a:t>Implementation phase </a:t>
            </a:r>
            <a:endParaRPr lang="en-US" dirty="0">
              <a:solidFill>
                <a:srgbClr val="AC3C69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198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-Turn Arrow 15">
            <a:extLst>
              <a:ext uri="{FF2B5EF4-FFF2-40B4-BE49-F238E27FC236}">
                <a16:creationId xmlns:a16="http://schemas.microsoft.com/office/drawing/2014/main" id="{F82CAD8B-A153-43E3-AB14-7FE086DBB8A5}"/>
              </a:ext>
            </a:extLst>
          </p:cNvPr>
          <p:cNvSpPr/>
          <p:nvPr/>
        </p:nvSpPr>
        <p:spPr>
          <a:xfrm rot="10800000" flipH="1">
            <a:off x="2866202" y="5135413"/>
            <a:ext cx="3125437" cy="1152939"/>
          </a:xfrm>
          <a:prstGeom prst="uturnArrow">
            <a:avLst>
              <a:gd name="adj1" fmla="val 25000"/>
              <a:gd name="adj2" fmla="val 25000"/>
              <a:gd name="adj3" fmla="val 30172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5BAF94-35EE-9259-D11C-120CBC4D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15" y="148416"/>
            <a:ext cx="10515600" cy="1325563"/>
          </a:xfrm>
        </p:spPr>
        <p:txBody>
          <a:bodyPr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Marsden Compressed Semi" pitchFamily="2" charset="77"/>
              </a:rPr>
              <a:t>Comprehensive Approach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Marsden Compressed Semi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26602-84C3-8E0D-A173-938281D2C044}"/>
              </a:ext>
            </a:extLst>
          </p:cNvPr>
          <p:cNvSpPr txBox="1"/>
          <p:nvPr/>
        </p:nvSpPr>
        <p:spPr>
          <a:xfrm>
            <a:off x="760342" y="1229718"/>
            <a:ext cx="106713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"/>
              </a:rPr>
              <a:t>Create </a:t>
            </a:r>
            <a:r>
              <a:rPr lang="en-US" sz="2000" b="1" dirty="0">
                <a:latin typeface=""/>
              </a:rPr>
              <a:t>near-term pathways for investment </a:t>
            </a:r>
            <a:r>
              <a:rPr lang="en-US" sz="2000" dirty="0">
                <a:latin typeface=""/>
              </a:rPr>
              <a:t>into communities while continuing to </a:t>
            </a:r>
            <a:r>
              <a:rPr lang="en-US" sz="2000" b="1" dirty="0">
                <a:latin typeface=""/>
              </a:rPr>
              <a:t>invest in inclusive economic development and regional governance</a:t>
            </a:r>
            <a:endParaRPr lang="en-US" sz="2000" dirty="0">
              <a:latin typeface="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C937B-0229-CA8A-8E3E-0ECCF52D4176}"/>
              </a:ext>
            </a:extLst>
          </p:cNvPr>
          <p:cNvSpPr txBox="1"/>
          <p:nvPr/>
        </p:nvSpPr>
        <p:spPr>
          <a:xfrm>
            <a:off x="709251" y="3005885"/>
            <a:ext cx="3409122" cy="23083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"/>
              </a:rPr>
              <a:t>TRANSFORM GOVERNANCE</a:t>
            </a:r>
          </a:p>
          <a:p>
            <a:pPr algn="ctr"/>
            <a:endParaRPr lang="en-US" b="1" dirty="0">
              <a:solidFill>
                <a:schemeClr val="bg1"/>
              </a:solidFill>
              <a:latin typeface="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"/>
              </a:rPr>
              <a:t> </a:t>
            </a:r>
            <a:r>
              <a:rPr lang="en-US" dirty="0">
                <a:solidFill>
                  <a:schemeClr val="bg1"/>
                </a:solidFill>
                <a:latin typeface=""/>
              </a:rPr>
              <a:t>Create an enabling environment to co-create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"/>
              </a:rPr>
              <a:t>shared priorities in collaboration with diverse stakeholder groups.</a:t>
            </a:r>
          </a:p>
          <a:p>
            <a:pPr algn="ctr"/>
            <a:endParaRPr lang="en-US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17" name="U-Turn Arrow 16">
            <a:extLst>
              <a:ext uri="{FF2B5EF4-FFF2-40B4-BE49-F238E27FC236}">
                <a16:creationId xmlns:a16="http://schemas.microsoft.com/office/drawing/2014/main" id="{84F76187-FC75-0ACF-1C02-B842EFBBAEDE}"/>
              </a:ext>
            </a:extLst>
          </p:cNvPr>
          <p:cNvSpPr/>
          <p:nvPr/>
        </p:nvSpPr>
        <p:spPr>
          <a:xfrm>
            <a:off x="6172200" y="2335597"/>
            <a:ext cx="3727174" cy="974143"/>
          </a:xfrm>
          <a:prstGeom prst="uturnArrow">
            <a:avLst>
              <a:gd name="adj1" fmla="val 25000"/>
              <a:gd name="adj2" fmla="val 25000"/>
              <a:gd name="adj3" fmla="val 42241"/>
              <a:gd name="adj4" fmla="val 43750"/>
              <a:gd name="adj5" fmla="val 7844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E1CDA8-8E55-CAC3-27B6-AA07BBEC833F}"/>
              </a:ext>
            </a:extLst>
          </p:cNvPr>
          <p:cNvSpPr txBox="1"/>
          <p:nvPr/>
        </p:nvSpPr>
        <p:spPr>
          <a:xfrm>
            <a:off x="4428921" y="3005885"/>
            <a:ext cx="3334157" cy="23083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"/>
              </a:rPr>
              <a:t>CATALYZE PROJECTS</a:t>
            </a:r>
          </a:p>
          <a:p>
            <a:pPr algn="ctr"/>
            <a:endParaRPr lang="en-US" b="1" dirty="0">
              <a:solidFill>
                <a:schemeClr val="bg1"/>
              </a:solidFill>
              <a:latin typeface="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"/>
              </a:rPr>
              <a:t>Develop a pipeline of projects aligned with community priorities and CERF program objectives.</a:t>
            </a:r>
          </a:p>
          <a:p>
            <a:pPr algn="ctr"/>
            <a:endParaRPr lang="en-US" dirty="0">
              <a:solidFill>
                <a:schemeClr val="bg1"/>
              </a:solidFill>
              <a:latin typeface=""/>
            </a:endParaRPr>
          </a:p>
          <a:p>
            <a:pPr algn="ctr"/>
            <a:endParaRPr lang="en-US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834599-2CAE-4D17-620A-45CD2C0C4E55}"/>
              </a:ext>
            </a:extLst>
          </p:cNvPr>
          <p:cNvSpPr txBox="1"/>
          <p:nvPr/>
        </p:nvSpPr>
        <p:spPr>
          <a:xfrm>
            <a:off x="8148592" y="3005885"/>
            <a:ext cx="3334157" cy="23083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"/>
              </a:rPr>
              <a:t>BRING VISION TO LIFE</a:t>
            </a:r>
          </a:p>
          <a:p>
            <a:pPr algn="ctr"/>
            <a:endParaRPr lang="en-US" b="1" dirty="0">
              <a:solidFill>
                <a:schemeClr val="bg1"/>
              </a:solidFill>
              <a:latin typeface="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"/>
              </a:rPr>
              <a:t>Leverage historic funding opportunities to construct ready-to-go projects developed through the planning and pre-development phases.</a:t>
            </a:r>
          </a:p>
          <a:p>
            <a:pPr algn="ctr"/>
            <a:endParaRPr lang="en-US" dirty="0">
              <a:solidFill>
                <a:schemeClr val="bg1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609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5BAF94-35EE-9259-D11C-120CBC4D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806" y="2858573"/>
            <a:ext cx="4476547" cy="1325563"/>
          </a:xfrm>
        </p:spPr>
        <p:txBody>
          <a:bodyPr>
            <a:normAutofit fontScale="90000"/>
          </a:bodyPr>
          <a:lstStyle/>
          <a:p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Marsden Compressed Semi" pitchFamily="2" charset="77"/>
              </a:rPr>
              <a:t>OBJECTIVE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Marsden Compressed Semi" pitchFamily="2" charset="77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arsden Compressed Semi" pitchFamily="2" charset="77"/>
              </a:rPr>
              <a:t>Continue supporting communities in coming to the table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Marsden Compressed Semi" pitchFamily="2" charset="77"/>
              </a:rPr>
            </a:b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3DF0B3-1F42-0157-C2CB-7A77BD3BEA97}"/>
              </a:ext>
            </a:extLst>
          </p:cNvPr>
          <p:cNvSpPr txBox="1"/>
          <p:nvPr/>
        </p:nvSpPr>
        <p:spPr>
          <a:xfrm>
            <a:off x="-150688" y="6083424"/>
            <a:ext cx="12484814" cy="7951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logo with a bear and mountains&#10;&#10;Description automatically generated">
            <a:extLst>
              <a:ext uri="{FF2B5EF4-FFF2-40B4-BE49-F238E27FC236}">
                <a16:creationId xmlns:a16="http://schemas.microsoft.com/office/drawing/2014/main" id="{F1FD73F7-4F58-F818-0C14-5E80B7372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880" y="6212522"/>
            <a:ext cx="501318" cy="501318"/>
          </a:xfrm>
          <a:prstGeom prst="rect">
            <a:avLst/>
          </a:prstGeom>
        </p:spPr>
      </p:pic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E2DC3EDB-A6E9-A99B-3952-C5A98DC0D4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5" t="7739" r="8787" b="7739"/>
          <a:stretch/>
        </p:blipFill>
        <p:spPr>
          <a:xfrm>
            <a:off x="11118844" y="6217211"/>
            <a:ext cx="501318" cy="496629"/>
          </a:xfrm>
          <a:prstGeom prst="ellipse">
            <a:avLst/>
          </a:prstGeom>
        </p:spPr>
      </p:pic>
      <p:pic>
        <p:nvPicPr>
          <p:cNvPr id="6" name="Picture 5" descr="A logo with a sun and buildings&#10;&#10;Description automatically generated">
            <a:extLst>
              <a:ext uri="{FF2B5EF4-FFF2-40B4-BE49-F238E27FC236}">
                <a16:creationId xmlns:a16="http://schemas.microsoft.com/office/drawing/2014/main" id="{6559C6FD-17FC-AB14-355B-014724C51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0916" y="6212522"/>
            <a:ext cx="501318" cy="501318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F9693F4-2C6A-BB1A-1829-FFD032992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513060"/>
              </p:ext>
            </p:extLst>
          </p:nvPr>
        </p:nvGraphicFramePr>
        <p:xfrm>
          <a:off x="5517221" y="1027416"/>
          <a:ext cx="5757392" cy="4556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0590">
                  <a:extLst>
                    <a:ext uri="{9D8B030D-6E8A-4147-A177-3AD203B41FA5}">
                      <a16:colId xmlns:a16="http://schemas.microsoft.com/office/drawing/2014/main" val="1838536428"/>
                    </a:ext>
                  </a:extLst>
                </a:gridCol>
                <a:gridCol w="3486802">
                  <a:extLst>
                    <a:ext uri="{9D8B030D-6E8A-4147-A177-3AD203B41FA5}">
                      <a16:colId xmlns:a16="http://schemas.microsoft.com/office/drawing/2014/main" val="676528686"/>
                    </a:ext>
                  </a:extLst>
                </a:gridCol>
              </a:tblGrid>
              <a:tr h="11270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EQUITY &amp; INCLUSION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Incorporate community voice in an inclusive decision-making process.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27454"/>
                  </a:ext>
                </a:extLst>
              </a:tr>
              <a:tr h="230249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CLIMATE &amp; SUSTAINABILITY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Support the state’s shift to a carbon-neutral economy by</a:t>
                      </a:r>
                    </a:p>
                    <a:p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prioritizing funding for projects and programs that support climate and equity goals.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806418"/>
                  </a:ext>
                </a:extLst>
              </a:tr>
              <a:tr h="112704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ECONOMIC PROSPERITY FOR 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Create good-paying jobs and support pathways to high quality jobs.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224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88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5BAF94-35EE-9259-D11C-120CBC4D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386" y="26171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Marsden Compressed Semi" pitchFamily="2" charset="77"/>
              </a:rPr>
              <a:t>OBJECTIVE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Marsden Compressed Semi" pitchFamily="2" charset="77"/>
              </a:rPr>
            </a:br>
            <a:r>
              <a:rPr lang="en-US" sz="4900" dirty="0">
                <a:solidFill>
                  <a:schemeClr val="accent1">
                    <a:lumMod val="50000"/>
                  </a:schemeClr>
                </a:solidFill>
                <a:latin typeface="Marsden Compressed Semi" pitchFamily="2" charset="77"/>
              </a:rPr>
              <a:t>Catalyze Investable Communities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Marsden Compressed Semi" pitchFamily="2" charset="77"/>
              </a:rPr>
            </a:br>
            <a:br>
              <a:rPr lang="en-US" b="1" dirty="0">
                <a:latin typeface="Marsden Compressed Semi" pitchFamily="2" charset="77"/>
              </a:rPr>
            </a:b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"/>
              </a:rPr>
              <a:t>Maximize investment opportunities into communities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"/>
              </a:rPr>
              <a:t> while ensuring alignment with CERF objectives of inclusion, equity, and sustainability</a:t>
            </a:r>
            <a:b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"/>
              </a:rPr>
            </a:b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3DF0B3-1F42-0157-C2CB-7A77BD3BEA97}"/>
              </a:ext>
            </a:extLst>
          </p:cNvPr>
          <p:cNvSpPr txBox="1"/>
          <p:nvPr/>
        </p:nvSpPr>
        <p:spPr>
          <a:xfrm>
            <a:off x="-150688" y="6083424"/>
            <a:ext cx="12484814" cy="7951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logo with a bear and mountains&#10;&#10;Description automatically generated">
            <a:extLst>
              <a:ext uri="{FF2B5EF4-FFF2-40B4-BE49-F238E27FC236}">
                <a16:creationId xmlns:a16="http://schemas.microsoft.com/office/drawing/2014/main" id="{F1FD73F7-4F58-F818-0C14-5E80B7372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880" y="6212522"/>
            <a:ext cx="501318" cy="501318"/>
          </a:xfrm>
          <a:prstGeom prst="rect">
            <a:avLst/>
          </a:prstGeom>
        </p:spPr>
      </p:pic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E2DC3EDB-A6E9-A99B-3952-C5A98DC0D4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5" t="7739" r="8787" b="7739"/>
          <a:stretch/>
        </p:blipFill>
        <p:spPr>
          <a:xfrm>
            <a:off x="11118844" y="6217211"/>
            <a:ext cx="501318" cy="496629"/>
          </a:xfrm>
          <a:prstGeom prst="ellipse">
            <a:avLst/>
          </a:prstGeom>
        </p:spPr>
      </p:pic>
      <p:pic>
        <p:nvPicPr>
          <p:cNvPr id="6" name="Picture 5" descr="A logo with a sun and buildings&#10;&#10;Description automatically generated">
            <a:extLst>
              <a:ext uri="{FF2B5EF4-FFF2-40B4-BE49-F238E27FC236}">
                <a16:creationId xmlns:a16="http://schemas.microsoft.com/office/drawing/2014/main" id="{6559C6FD-17FC-AB14-355B-014724C51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0916" y="6212522"/>
            <a:ext cx="501318" cy="50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5BAF94-35EE-9259-D11C-120CBC4D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42" y="352960"/>
            <a:ext cx="10515600" cy="1325563"/>
          </a:xfrm>
        </p:spPr>
        <p:txBody>
          <a:bodyPr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Marsden Compressed Semi" pitchFamily="2" charset="77"/>
              </a:rPr>
              <a:t>Maximize Investment into Communities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Marsden Compressed Semi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26602-84C3-8E0D-A173-938281D2C044}"/>
              </a:ext>
            </a:extLst>
          </p:cNvPr>
          <p:cNvSpPr txBox="1"/>
          <p:nvPr/>
        </p:nvSpPr>
        <p:spPr>
          <a:xfrm>
            <a:off x="760342" y="1296620"/>
            <a:ext cx="108270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"/>
              </a:rPr>
              <a:t>Align timeline with historic federal and state funding opportunities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52C514-8051-A143-16EA-96BD24923324}"/>
              </a:ext>
            </a:extLst>
          </p:cNvPr>
          <p:cNvSpPr txBox="1"/>
          <p:nvPr/>
        </p:nvSpPr>
        <p:spPr>
          <a:xfrm>
            <a:off x="3192116" y="3161405"/>
            <a:ext cx="296683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Marsden Compressed Semi" pitchFamily="2" charset="77"/>
              </a:rPr>
              <a:t>$41.9 Billion*</a:t>
            </a: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  <a:latin typeface=""/>
            </a:endParaRP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"/>
              </a:rPr>
              <a:t>Infrastructure Investment and Jobs Act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"/>
              </a:rPr>
              <a:t>2026 Horizon*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ED0AA-2B8B-A4FC-5A13-022062A5EBEC}"/>
              </a:ext>
            </a:extLst>
          </p:cNvPr>
          <p:cNvSpPr txBox="1"/>
          <p:nvPr/>
        </p:nvSpPr>
        <p:spPr>
          <a:xfrm>
            <a:off x="339585" y="3161405"/>
            <a:ext cx="285253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Marsden Compressed Semi" pitchFamily="2" charset="77"/>
              </a:rPr>
              <a:t>$48 Billion*</a:t>
            </a: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  <a:latin typeface=""/>
            </a:endParaRP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"/>
              </a:rPr>
              <a:t>California Climate Commitment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"/>
            </a:endParaRP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"/>
              </a:rPr>
              <a:t>3-Year Horizon*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E2CAA7-21A3-356E-8533-9C63728CEFA0}"/>
              </a:ext>
            </a:extLst>
          </p:cNvPr>
          <p:cNvSpPr txBox="1"/>
          <p:nvPr/>
        </p:nvSpPr>
        <p:spPr>
          <a:xfrm>
            <a:off x="6296437" y="3161405"/>
            <a:ext cx="264546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Marsden Compressed Semi" pitchFamily="2" charset="77"/>
              </a:rPr>
              <a:t>~$390 Billion*</a:t>
            </a: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  <a:latin typeface=""/>
            </a:endParaRP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"/>
              </a:rPr>
              <a:t>Inflation Reduction Act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"/>
              </a:rPr>
              <a:t>2026 Horizon*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555C90-844C-9609-6CB6-491D1E8B9C26}"/>
              </a:ext>
            </a:extLst>
          </p:cNvPr>
          <p:cNvSpPr txBox="1"/>
          <p:nvPr/>
        </p:nvSpPr>
        <p:spPr>
          <a:xfrm>
            <a:off x="8941904" y="3161405"/>
            <a:ext cx="26454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Marsden Compressed Semi" pitchFamily="2" charset="77"/>
              </a:rPr>
              <a:t>~$52 Billion*</a:t>
            </a: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  <a:latin typeface=""/>
            </a:endParaRP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"/>
              </a:rPr>
              <a:t>Chips &amp; Science Act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"/>
              </a:rPr>
              <a:t>2026 Horizon*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6A47D2E7-99E5-7259-422A-461C40F6CA93}"/>
              </a:ext>
            </a:extLst>
          </p:cNvPr>
          <p:cNvSpPr/>
          <p:nvPr/>
        </p:nvSpPr>
        <p:spPr>
          <a:xfrm rot="5400000">
            <a:off x="7314777" y="-149582"/>
            <a:ext cx="671743" cy="5950232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454FE8-8F46-FD9E-1FD3-44D7C721C77E}"/>
              </a:ext>
            </a:extLst>
          </p:cNvPr>
          <p:cNvSpPr txBox="1"/>
          <p:nvPr/>
        </p:nvSpPr>
        <p:spPr>
          <a:xfrm>
            <a:off x="5207520" y="2091236"/>
            <a:ext cx="4886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"/>
              </a:rPr>
              <a:t>$190 Billion in Federal Funding for California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1FA1F4-6D34-8470-0828-7201FDD6EC3D}"/>
              </a:ext>
            </a:extLst>
          </p:cNvPr>
          <p:cNvSpPr txBox="1"/>
          <p:nvPr/>
        </p:nvSpPr>
        <p:spPr>
          <a:xfrm>
            <a:off x="-150688" y="6083424"/>
            <a:ext cx="12484814" cy="7951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logo with a bear and mountains&#10;&#10;Description automatically generated">
            <a:extLst>
              <a:ext uri="{FF2B5EF4-FFF2-40B4-BE49-F238E27FC236}">
                <a16:creationId xmlns:a16="http://schemas.microsoft.com/office/drawing/2014/main" id="{358BD522-8757-C77C-A12F-F5F7CC508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880" y="6212522"/>
            <a:ext cx="501318" cy="501318"/>
          </a:xfrm>
          <a:prstGeom prst="rect">
            <a:avLst/>
          </a:prstGeom>
        </p:spPr>
      </p:pic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CCF4B454-4553-90AB-D3BC-8A484D30F2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5" t="7739" r="8787" b="7739"/>
          <a:stretch/>
        </p:blipFill>
        <p:spPr>
          <a:xfrm>
            <a:off x="11118844" y="6217211"/>
            <a:ext cx="501318" cy="496629"/>
          </a:xfrm>
          <a:prstGeom prst="ellipse">
            <a:avLst/>
          </a:prstGeom>
        </p:spPr>
      </p:pic>
      <p:pic>
        <p:nvPicPr>
          <p:cNvPr id="6" name="Picture 5" descr="A logo with a sun and buildings&#10;&#10;Description automatically generated">
            <a:extLst>
              <a:ext uri="{FF2B5EF4-FFF2-40B4-BE49-F238E27FC236}">
                <a16:creationId xmlns:a16="http://schemas.microsoft.com/office/drawing/2014/main" id="{32299C2E-4542-F9C2-C6E4-69FD4C752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0916" y="6212522"/>
            <a:ext cx="501318" cy="50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0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80402-85DA-54B2-0814-6D239F7BF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89" y="365125"/>
            <a:ext cx="10694542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Marsden Compressed Semi" pitchFamily="2" charset="77"/>
              </a:rPr>
              <a:t>Supporting a new generation of community-led investments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6AE8E-841D-821F-A14B-F13BD7FA3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5762" y="2258048"/>
            <a:ext cx="384147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Marsden Compressed Semi" pitchFamily="2" charset="77"/>
              </a:rPr>
              <a:t>Current pipeline not aligned with state goals</a:t>
            </a:r>
          </a:p>
          <a:p>
            <a:pPr marL="0" indent="0" algn="ctr">
              <a:buNone/>
            </a:pPr>
            <a:r>
              <a:rPr lang="en-US" sz="2000" dirty="0">
                <a:latin typeface=""/>
              </a:rPr>
              <a:t>Governor’s recent infrastructure report shows current pipeline of ready-to-go projects not aligned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1EFE2C-9CED-EE9F-CE26-78D531D9F9F0}"/>
              </a:ext>
            </a:extLst>
          </p:cNvPr>
          <p:cNvSpPr txBox="1">
            <a:spLocks/>
          </p:cNvSpPr>
          <p:nvPr/>
        </p:nvSpPr>
        <p:spPr>
          <a:xfrm>
            <a:off x="3969272" y="2262631"/>
            <a:ext cx="3751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Marsden Compressed Semi" pitchFamily="2" charset="77"/>
              </a:rPr>
              <a:t>Need for capacity </a:t>
            </a:r>
            <a:r>
              <a:rPr lang="en-US" sz="3000" b="1" u="sng" dirty="0">
                <a:solidFill>
                  <a:schemeClr val="accent1">
                    <a:lumMod val="50000"/>
                  </a:schemeClr>
                </a:solidFill>
                <a:latin typeface="Marsden Compressed Semi" pitchFamily="2" charset="77"/>
              </a:rPr>
              <a:t>and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Marsden Compressed Semi" pitchFamily="2" charset="77"/>
              </a:rPr>
              <a:t>pre-development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latin typeface=""/>
              </a:rPr>
              <a:t>Many disinvested communities do not have a portfolio of ready-to-go projects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CC2E5-8BAB-A5FC-2B1D-1A362E499200}"/>
              </a:ext>
            </a:extLst>
          </p:cNvPr>
          <p:cNvSpPr txBox="1"/>
          <p:nvPr/>
        </p:nvSpPr>
        <p:spPr>
          <a:xfrm>
            <a:off x="-150688" y="6083424"/>
            <a:ext cx="12484814" cy="7951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logo with a bear and mountains&#10;&#10;Description automatically generated">
            <a:extLst>
              <a:ext uri="{FF2B5EF4-FFF2-40B4-BE49-F238E27FC236}">
                <a16:creationId xmlns:a16="http://schemas.microsoft.com/office/drawing/2014/main" id="{08C0443A-5F60-A52F-7713-5484E60F5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880" y="6212522"/>
            <a:ext cx="501318" cy="501318"/>
          </a:xfrm>
          <a:prstGeom prst="rect">
            <a:avLst/>
          </a:prstGeom>
        </p:spPr>
      </p:pic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CED57ED3-3580-D797-24BE-7634FC61C2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5" t="7739" r="8787" b="7739"/>
          <a:stretch/>
        </p:blipFill>
        <p:spPr>
          <a:xfrm>
            <a:off x="11118844" y="6217211"/>
            <a:ext cx="501318" cy="496629"/>
          </a:xfrm>
          <a:prstGeom prst="ellipse">
            <a:avLst/>
          </a:prstGeom>
        </p:spPr>
      </p:pic>
      <p:pic>
        <p:nvPicPr>
          <p:cNvPr id="8" name="Picture 7" descr="A logo with a sun and buildings&#10;&#10;Description automatically generated">
            <a:extLst>
              <a:ext uri="{FF2B5EF4-FFF2-40B4-BE49-F238E27FC236}">
                <a16:creationId xmlns:a16="http://schemas.microsoft.com/office/drawing/2014/main" id="{AA246CF5-CFBC-1D89-D4EC-6AB3E35E5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0916" y="6212522"/>
            <a:ext cx="501318" cy="50131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7DDA02-D953-6186-FD28-241572F7DD4D}"/>
              </a:ext>
            </a:extLst>
          </p:cNvPr>
          <p:cNvSpPr txBox="1">
            <a:spLocks/>
          </p:cNvSpPr>
          <p:nvPr/>
        </p:nvSpPr>
        <p:spPr>
          <a:xfrm>
            <a:off x="315931" y="2258048"/>
            <a:ext cx="34860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Marsden Compressed Semi" pitchFamily="2" charset="77"/>
              </a:rPr>
              <a:t>Deficit of ready-to-go projects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latin typeface=""/>
              </a:rPr>
              <a:t>Few ready-to-go projects; </a:t>
            </a:r>
            <a:r>
              <a:rPr lang="en-US" sz="2000" u="sng" dirty="0">
                <a:latin typeface=""/>
              </a:rPr>
              <a:t>$50 million</a:t>
            </a:r>
            <a:r>
              <a:rPr lang="en-US" sz="2000" dirty="0">
                <a:latin typeface=""/>
              </a:rPr>
              <a:t> available for CERF pilot projects but $39 million funded</a:t>
            </a:r>
          </a:p>
        </p:txBody>
      </p:sp>
    </p:spTree>
    <p:extLst>
      <p:ext uri="{BB962C8B-B14F-4D97-AF65-F5344CB8AC3E}">
        <p14:creationId xmlns:p14="http://schemas.microsoft.com/office/powerpoint/2010/main" val="1904090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4830BE-0C79-B05F-6D6E-AA1071880B35}"/>
              </a:ext>
            </a:extLst>
          </p:cNvPr>
          <p:cNvSpPr txBox="1"/>
          <p:nvPr/>
        </p:nvSpPr>
        <p:spPr>
          <a:xfrm>
            <a:off x="1085208" y="1720840"/>
            <a:ext cx="104680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Marsden Compressed Semi" pitchFamily="2" charset="77"/>
              </a:rPr>
              <a:t>FEEDBACK RECEIVED</a:t>
            </a: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Marsden Compressed Semi" pitchFamily="2" charset="77"/>
              </a:rPr>
              <a:t>Across comment letters and workshop sessions</a:t>
            </a:r>
          </a:p>
          <a:p>
            <a:br>
              <a:rPr lang="en-US" sz="3000" b="1" dirty="0">
                <a:latin typeface=""/>
              </a:rPr>
            </a:br>
            <a:r>
              <a:rPr lang="en-US" sz="3000" b="1" dirty="0">
                <a:latin typeface=""/>
              </a:rPr>
              <a:t>1. </a:t>
            </a:r>
            <a:r>
              <a:rPr lang="en-US" sz="3000" dirty="0">
                <a:latin typeface=""/>
              </a:rPr>
              <a:t>300 organizations and individuals statewide</a:t>
            </a:r>
            <a:br>
              <a:rPr lang="en-US" sz="3000" dirty="0">
                <a:latin typeface=""/>
              </a:rPr>
            </a:br>
            <a:r>
              <a:rPr lang="en-US" sz="3000" b="1" dirty="0">
                <a:latin typeface=""/>
              </a:rPr>
              <a:t>2. </a:t>
            </a:r>
            <a:r>
              <a:rPr lang="en-US" sz="3000" dirty="0">
                <a:latin typeface=""/>
              </a:rPr>
              <a:t>140 unique pieces of feedback</a:t>
            </a:r>
          </a:p>
          <a:p>
            <a:endParaRPr lang="en-US" sz="3000" dirty="0">
              <a:latin typeface=""/>
            </a:endParaRPr>
          </a:p>
          <a:p>
            <a:endParaRPr lang="en-US" sz="3000" dirty="0">
              <a:latin typeface="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43D9CD-B0F7-6E92-3F85-A0CE2290E201}"/>
              </a:ext>
            </a:extLst>
          </p:cNvPr>
          <p:cNvSpPr txBox="1"/>
          <p:nvPr/>
        </p:nvSpPr>
        <p:spPr>
          <a:xfrm>
            <a:off x="-150688" y="6083424"/>
            <a:ext cx="12484814" cy="7951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 logo with a bear and mountains&#10;&#10;Description automatically generated">
            <a:extLst>
              <a:ext uri="{FF2B5EF4-FFF2-40B4-BE49-F238E27FC236}">
                <a16:creationId xmlns:a16="http://schemas.microsoft.com/office/drawing/2014/main" id="{86EAFE78-12EC-4AC3-CE05-449FCEBE5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880" y="6212522"/>
            <a:ext cx="501318" cy="501318"/>
          </a:xfrm>
          <a:prstGeom prst="rect">
            <a:avLst/>
          </a:prstGeom>
        </p:spPr>
      </p:pic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26D9E0B8-18A0-B3A5-94A8-1BA512C6D1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5" t="7739" r="8787" b="7739"/>
          <a:stretch/>
        </p:blipFill>
        <p:spPr>
          <a:xfrm>
            <a:off x="11118844" y="6217211"/>
            <a:ext cx="501318" cy="496629"/>
          </a:xfrm>
          <a:prstGeom prst="ellipse">
            <a:avLst/>
          </a:prstGeom>
        </p:spPr>
      </p:pic>
      <p:pic>
        <p:nvPicPr>
          <p:cNvPr id="6" name="Picture 5" descr="A logo with a sun and buildings&#10;&#10;Description automatically generated">
            <a:extLst>
              <a:ext uri="{FF2B5EF4-FFF2-40B4-BE49-F238E27FC236}">
                <a16:creationId xmlns:a16="http://schemas.microsoft.com/office/drawing/2014/main" id="{58C4B5B2-3D40-71F6-B136-1D56A7BAD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0916" y="6212522"/>
            <a:ext cx="501318" cy="50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4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5BAF94-35EE-9259-D11C-120CBC4D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0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Marsden Compressed Semi" pitchFamily="2" charset="77"/>
              </a:rPr>
              <a:t>What we heard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597B8D4-CFFC-89D6-A183-526C6F7FF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399857"/>
              </p:ext>
            </p:extLst>
          </p:nvPr>
        </p:nvGraphicFramePr>
        <p:xfrm>
          <a:off x="838200" y="1090933"/>
          <a:ext cx="10449775" cy="49626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93918">
                  <a:extLst>
                    <a:ext uri="{9D8B030D-6E8A-4147-A177-3AD203B41FA5}">
                      <a16:colId xmlns:a16="http://schemas.microsoft.com/office/drawing/2014/main" val="2703852411"/>
                    </a:ext>
                  </a:extLst>
                </a:gridCol>
                <a:gridCol w="4375355">
                  <a:extLst>
                    <a:ext uri="{9D8B030D-6E8A-4147-A177-3AD203B41FA5}">
                      <a16:colId xmlns:a16="http://schemas.microsoft.com/office/drawing/2014/main" val="670373173"/>
                    </a:ext>
                  </a:extLst>
                </a:gridCol>
                <a:gridCol w="3780502">
                  <a:extLst>
                    <a:ext uri="{9D8B030D-6E8A-4147-A177-3AD203B41FA5}">
                      <a16:colId xmlns:a16="http://schemas.microsoft.com/office/drawing/2014/main" val="1769857995"/>
                    </a:ext>
                  </a:extLst>
                </a:gridCol>
              </a:tblGrid>
              <a:tr h="2675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THEME</a:t>
                      </a:r>
                      <a:endParaRPr lang="en-US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0" marR="481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OPPORTUNITIES FOR IMPROVEMENT</a:t>
                      </a:r>
                      <a:endParaRPr lang="en-US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0" marR="481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CATALYST 2.0</a:t>
                      </a:r>
                      <a:endParaRPr lang="en-US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0" marR="48110" marT="0" marB="0"/>
                </a:tc>
                <a:extLst>
                  <a:ext uri="{0D108BD9-81ED-4DB2-BD59-A6C34878D82A}">
                    <a16:rowId xmlns:a16="http://schemas.microsoft.com/office/drawing/2014/main" val="3512301887"/>
                  </a:ext>
                </a:extLst>
              </a:tr>
              <a:tr h="6106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Administrative</a:t>
                      </a:r>
                      <a:endParaRPr lang="en-US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0" marR="48110" marT="0" marB="0"/>
                </a:tc>
                <a:tc>
                  <a:txBody>
                    <a:bodyPr/>
                    <a:lstStyle/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effectLst/>
                          <a:latin typeface="+mn-lt"/>
                        </a:rPr>
                        <a:t>Transparency, expedient contracting, extended deadlines, and retention of funds in regions if not used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0" marR="4811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 Application no more than eight pages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0" marR="48110" marT="0" marB="0"/>
                </a:tc>
                <a:extLst>
                  <a:ext uri="{0D108BD9-81ED-4DB2-BD59-A6C34878D82A}">
                    <a16:rowId xmlns:a16="http://schemas.microsoft.com/office/drawing/2014/main" val="2308330643"/>
                  </a:ext>
                </a:extLst>
              </a:tr>
              <a:tr h="9540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Equity and Disinvested Communities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0" marR="48110" marT="0" marB="0"/>
                </a:tc>
                <a:tc>
                  <a:txBody>
                    <a:bodyPr/>
                    <a:lstStyle/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Allocation of funds not proportionate to size of regions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definitions and metrics of equity and other key program considerations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0" marR="4811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Ensure broad access to inclusive economic development in each region, while allowing discretion on most equitable use of funds to HRTCs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Evaluation metrics currently under development</a:t>
                      </a:r>
                    </a:p>
                  </a:txBody>
                  <a:tcPr marL="48110" marR="48110" marT="0" marB="0"/>
                </a:tc>
                <a:extLst>
                  <a:ext uri="{0D108BD9-81ED-4DB2-BD59-A6C34878D82A}">
                    <a16:rowId xmlns:a16="http://schemas.microsoft.com/office/drawing/2014/main" val="3888836310"/>
                  </a:ext>
                </a:extLst>
              </a:tr>
              <a:tr h="10913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State Process and Communications</a:t>
                      </a:r>
                      <a:endParaRPr lang="en-US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0" marR="48110" marT="0" marB="0"/>
                </a:tc>
                <a:tc>
                  <a:txBody>
                    <a:bodyPr/>
                    <a:lstStyle/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materials accessible and available in multiple languages 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Need for clear terminology</a:t>
                      </a:r>
                    </a:p>
                  </a:txBody>
                  <a:tcPr marL="48110" marR="4811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effectLst/>
                          <a:latin typeface="+mn-lt"/>
                        </a:rPr>
                        <a:t> Program factsheet and updated FAQs will be made available in multiple languages 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0" marR="48110" marT="0" marB="0"/>
                </a:tc>
                <a:extLst>
                  <a:ext uri="{0D108BD9-81ED-4DB2-BD59-A6C34878D82A}">
                    <a16:rowId xmlns:a16="http://schemas.microsoft.com/office/drawing/2014/main" val="1061239339"/>
                  </a:ext>
                </a:extLst>
              </a:tr>
              <a:tr h="816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Catalyst Program Design</a:t>
                      </a:r>
                      <a:endParaRPr lang="en-US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0" marR="4811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Funding amount too large for some regions to liquidate and takes too much away from implementation phase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Catalyst should support HRTC activities and planning</a:t>
                      </a:r>
                    </a:p>
                  </a:txBody>
                  <a:tcPr marL="48110" marR="4811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effectLst/>
                          <a:latin typeface="+mn-lt"/>
                        </a:rPr>
                        <a:t>Decrease to $14 M per region</a:t>
                      </a: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including up to $2 million for HRTC operations </a:t>
                      </a:r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48110" marR="48110" marT="0" marB="0"/>
                </a:tc>
                <a:extLst>
                  <a:ext uri="{0D108BD9-81ED-4DB2-BD59-A6C34878D82A}">
                    <a16:rowId xmlns:a16="http://schemas.microsoft.com/office/drawing/2014/main" val="3774647429"/>
                  </a:ext>
                </a:extLst>
              </a:tr>
              <a:tr h="816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Catalyst Funding Buckets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0" marR="4811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effectLst/>
                          <a:latin typeface="+mn-lt"/>
                        </a:rPr>
                        <a:t>Need for flexibility in buckets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0" marR="4811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Less prescription in required funding categories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10" marR="48110" marT="0" marB="0"/>
                </a:tc>
                <a:extLst>
                  <a:ext uri="{0D108BD9-81ED-4DB2-BD59-A6C34878D82A}">
                    <a16:rowId xmlns:a16="http://schemas.microsoft.com/office/drawing/2014/main" val="424719738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D51A961-D82C-FC0B-87B0-FA3B9E3B6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20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53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5BAF94-35EE-9259-D11C-120CBC4D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00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Marsden Compressed Semi" pitchFamily="2" charset="77"/>
              </a:rPr>
              <a:t>Catalyst 2.0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3F2C72-5F1D-5C10-FCD4-38CBF161A60F}"/>
              </a:ext>
            </a:extLst>
          </p:cNvPr>
          <p:cNvSpPr txBox="1"/>
          <p:nvPr/>
        </p:nvSpPr>
        <p:spPr>
          <a:xfrm>
            <a:off x="888713" y="1800078"/>
            <a:ext cx="6498405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$14 million </a:t>
            </a:r>
            <a:r>
              <a:rPr lang="en-US" sz="2400" dirty="0">
                <a:latin typeface="+mj-lt"/>
              </a:rPr>
              <a:t>per region to bridge inclusive economic planning with project and program implementation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Up to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/>
              <a:t>$2 million </a:t>
            </a:r>
            <a:r>
              <a:rPr lang="en-US" sz="2400" dirty="0">
                <a:latin typeface="+mj-lt"/>
              </a:rPr>
              <a:t>in HRTC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Up to </a:t>
            </a:r>
            <a:r>
              <a:rPr lang="en-US" sz="2400" b="1" dirty="0"/>
              <a:t>$1.5 million </a:t>
            </a:r>
            <a:r>
              <a:rPr lang="en-US" sz="2400" dirty="0">
                <a:latin typeface="+mj-lt"/>
              </a:rPr>
              <a:t>towards Sector Investment Coordinators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Up to 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/>
              </a:rPr>
              <a:t>$9 million 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for project pre-development 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/>
              </a:rPr>
              <a:t>activities</a:t>
            </a:r>
            <a:endParaRPr lang="en-US" sz="2400" dirty="0">
              <a:latin typeface="+mj-lt"/>
              <a:ea typeface="Times New Roman" panose="02020603050405020304" pitchFamily="18" charset="0"/>
              <a:cs typeface="Calibri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Times New Roman" panose="02020603050405020304" pitchFamily="18" charset="0"/>
                <a:cs typeface="Calibri"/>
              </a:rPr>
              <a:t>Up</a:t>
            </a:r>
            <a:r>
              <a:rPr lang="en-US" sz="2400" dirty="0">
                <a:ea typeface="+mn-lt"/>
                <a:cs typeface="+mn-lt"/>
              </a:rPr>
              <a:t> to </a:t>
            </a:r>
            <a:r>
              <a:rPr lang="en-US" sz="2400" b="1" dirty="0">
                <a:ea typeface="+mn-lt"/>
                <a:cs typeface="+mn-lt"/>
              </a:rPr>
              <a:t>$1.5 million </a:t>
            </a:r>
            <a:r>
              <a:rPr lang="en-US" sz="2400" dirty="0">
                <a:latin typeface="Calibri"/>
                <a:ea typeface="+mn-lt"/>
                <a:cs typeface="Calibri Light"/>
              </a:rPr>
              <a:t>towards grant administration and compliance (Fiscal Agent overhead)</a:t>
            </a: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endParaRPr lang="en-US" sz="2400" b="1" dirty="0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Calibri Light" panose="020F0302020204030204"/>
            </a:endParaRPr>
          </a:p>
        </p:txBody>
      </p:sp>
      <p:pic>
        <p:nvPicPr>
          <p:cNvPr id="1026" name="Picture 2" descr="Community Economic Resilience Fund Update on Final Region Maps, Planning  Guidelines Public Comment Period - California Forward">
            <a:extLst>
              <a:ext uri="{FF2B5EF4-FFF2-40B4-BE49-F238E27FC236}">
                <a16:creationId xmlns:a16="http://schemas.microsoft.com/office/drawing/2014/main" id="{5CF1BC10-EA63-BCD8-EA1E-6ADC28051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333" y="1638443"/>
            <a:ext cx="3643358" cy="401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170DA6-CA46-5E55-0E2C-CFBD81265580}"/>
              </a:ext>
            </a:extLst>
          </p:cNvPr>
          <p:cNvSpPr txBox="1"/>
          <p:nvPr/>
        </p:nvSpPr>
        <p:spPr>
          <a:xfrm>
            <a:off x="-150688" y="6083424"/>
            <a:ext cx="12484814" cy="7951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A logo with a bear and mountains&#10;&#10;Description automatically generated">
            <a:extLst>
              <a:ext uri="{FF2B5EF4-FFF2-40B4-BE49-F238E27FC236}">
                <a16:creationId xmlns:a16="http://schemas.microsoft.com/office/drawing/2014/main" id="{E7E31181-FD28-7600-0C1B-9A316742A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4880" y="6212522"/>
            <a:ext cx="501318" cy="501318"/>
          </a:xfrm>
          <a:prstGeom prst="rect">
            <a:avLst/>
          </a:prstGeom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72C6D4FD-2DA8-2A05-3D0E-8128DD51DB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65" t="7739" r="8787" b="7739"/>
          <a:stretch/>
        </p:blipFill>
        <p:spPr>
          <a:xfrm>
            <a:off x="11118844" y="6217211"/>
            <a:ext cx="501318" cy="496629"/>
          </a:xfrm>
          <a:prstGeom prst="ellipse">
            <a:avLst/>
          </a:prstGeom>
        </p:spPr>
      </p:pic>
      <p:pic>
        <p:nvPicPr>
          <p:cNvPr id="7" name="Picture 6" descr="A logo with a sun and buildings&#10;&#10;Description automatically generated">
            <a:extLst>
              <a:ext uri="{FF2B5EF4-FFF2-40B4-BE49-F238E27FC236}">
                <a16:creationId xmlns:a16="http://schemas.microsoft.com/office/drawing/2014/main" id="{87670EC4-F744-BDE8-FEBA-5133B91AA0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0916" y="6212522"/>
            <a:ext cx="501318" cy="50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84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b41a77-e43f-439f-9e9a-8faaeb41ccad">
      <Terms xmlns="http://schemas.microsoft.com/office/infopath/2007/PartnerControls"/>
    </lcf76f155ced4ddcb4097134ff3c332f>
    <TaxCatchAll xmlns="c912324e-7bb6-480d-b965-95ba4e18125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F973814506AC40B1837692DA037EB2" ma:contentTypeVersion="14" ma:contentTypeDescription="Create a new document." ma:contentTypeScope="" ma:versionID="3f15843447ecb6c0d2588146bdd3606a">
  <xsd:schema xmlns:xsd="http://www.w3.org/2001/XMLSchema" xmlns:xs="http://www.w3.org/2001/XMLSchema" xmlns:p="http://schemas.microsoft.com/office/2006/metadata/properties" xmlns:ns2="3db41a77-e43f-439f-9e9a-8faaeb41ccad" xmlns:ns3="c912324e-7bb6-480d-b965-95ba4e181256" targetNamespace="http://schemas.microsoft.com/office/2006/metadata/properties" ma:root="true" ma:fieldsID="ffaf68a82bccb7ea15109d70745688e2" ns2:_="" ns3:_="">
    <xsd:import namespace="3db41a77-e43f-439f-9e9a-8faaeb41ccad"/>
    <xsd:import namespace="c912324e-7bb6-480d-b965-95ba4e1812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b41a77-e43f-439f-9e9a-8faaeb41cc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f678f60-1430-418a-8fd6-70d1eba199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2324e-7bb6-480d-b965-95ba4e18125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64c7c87-011a-4226-9371-20ffa289aa3f}" ma:internalName="TaxCatchAll" ma:showField="CatchAllData" ma:web="c912324e-7bb6-480d-b965-95ba4e1812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664C8D-1CA3-4603-B4A3-DB865DCC2EAA}">
  <ds:schemaRefs>
    <ds:schemaRef ds:uri="3db41a77-e43f-439f-9e9a-8faaeb41ccad"/>
    <ds:schemaRef ds:uri="c912324e-7bb6-480d-b965-95ba4e18125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BC2E221-B195-4F90-ADFF-FE3EAC98CE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C42A6A-5E80-4530-81B5-D77FF7EB0F69}">
  <ds:schemaRefs>
    <ds:schemaRef ds:uri="3db41a77-e43f-439f-9e9a-8faaeb41ccad"/>
    <ds:schemaRef ds:uri="c912324e-7bb6-480d-b965-95ba4e1812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787</Words>
  <Application>Microsoft Office PowerPoint</Application>
  <PresentationFormat>Widescreen</PresentationFormat>
  <Paragraphs>124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Arial,Sans-Serif</vt:lpstr>
      <vt:lpstr>Calibri</vt:lpstr>
      <vt:lpstr>Century Gothic</vt:lpstr>
      <vt:lpstr>Marsden Compressed Bold</vt:lpstr>
      <vt:lpstr>Marsden Compressed Semi</vt:lpstr>
      <vt:lpstr>Symbol</vt:lpstr>
      <vt:lpstr>Office Theme</vt:lpstr>
      <vt:lpstr>Catalyst Predevelopment Fund</vt:lpstr>
      <vt:lpstr>Comprehensive Approach</vt:lpstr>
      <vt:lpstr>OBJECTIVE Continue supporting communities in coming to the table </vt:lpstr>
      <vt:lpstr>OBJECTIVE Catalyze Investable Communities  Maximize investment opportunities into communities while ensuring alignment with CERF objectives of inclusion, equity, and sustainability </vt:lpstr>
      <vt:lpstr>Maximize Investment into Communities</vt:lpstr>
      <vt:lpstr>Supporting a new generation of community-led investments</vt:lpstr>
      <vt:lpstr>PowerPoint Presentation</vt:lpstr>
      <vt:lpstr>What we heard</vt:lpstr>
      <vt:lpstr>Catalyst 2.0</vt:lpstr>
      <vt:lpstr>PowerPoint Presentation</vt:lpstr>
      <vt:lpstr>Catalyst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breslin</dc:creator>
  <cp:lastModifiedBy>Matt Phillips</cp:lastModifiedBy>
  <cp:revision>29</cp:revision>
  <dcterms:created xsi:type="dcterms:W3CDTF">2023-08-10T00:39:42Z</dcterms:created>
  <dcterms:modified xsi:type="dcterms:W3CDTF">2023-08-25T15:51:57Z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0x01010036F973814506AC40B1837692DA037EB2</vt:lpwstr>
  </property>
  <property fmtid="{D5CDD505-2E9C-101B-9397-08002B2CF9AE}" pid="3" name="MediaServiceImageTags">
    <vt:lpwstr/>
  </property>
</Properties>
</file>